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398" r:id="rId4"/>
    <p:sldId id="411" r:id="rId5"/>
    <p:sldId id="465" r:id="rId6"/>
    <p:sldId id="464" r:id="rId7"/>
    <p:sldId id="484" r:id="rId8"/>
    <p:sldId id="412" r:id="rId9"/>
    <p:sldId id="485" r:id="rId10"/>
    <p:sldId id="420" r:id="rId11"/>
    <p:sldId id="419" r:id="rId12"/>
    <p:sldId id="413" r:id="rId13"/>
    <p:sldId id="462" r:id="rId14"/>
    <p:sldId id="414" r:id="rId15"/>
    <p:sldId id="466" r:id="rId16"/>
    <p:sldId id="478" r:id="rId17"/>
    <p:sldId id="483" r:id="rId18"/>
    <p:sldId id="480"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874327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215820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5/AMDP%20Code.tx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hyperlink" Target="https://github.com/soyuztechnologies/Corporate_S4HANA_Training_Anubhav/blob/master/Day%205/SQL%20Script%20Basics.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ithub.com/soyuztechnologies/Corporate_S4HANA_Training_Anubhav/blob/master/Day%205/OIA%20using%20SQL%20Script%20Advance.txt" TargetMode="External"/><Relationship Id="rId5" Type="http://schemas.openxmlformats.org/officeDocument/2006/relationships/image" Target="../media/image2.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5</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Procedure Proxy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 xmlns:a16="http://schemas.microsoft.com/office/drawing/2014/main" id="{2668874E-C0FA-4ADA-BBF6-2FE5710B408A}"/>
              </a:ext>
            </a:extLst>
          </p:cNvPr>
          <p:cNvSpPr txBox="1"/>
          <p:nvPr/>
        </p:nvSpPr>
        <p:spPr>
          <a:xfrm>
            <a:off x="243040" y="923731"/>
            <a:ext cx="11900954" cy="923330"/>
          </a:xfrm>
          <a:prstGeom prst="rect">
            <a:avLst/>
          </a:prstGeom>
          <a:noFill/>
        </p:spPr>
        <p:txBody>
          <a:bodyPr wrap="square" rtlCol="0">
            <a:spAutoFit/>
          </a:bodyPr>
          <a:lstStyle/>
          <a:p>
            <a:r>
              <a:rPr lang="en-US" dirty="0"/>
              <a:t>The database </a:t>
            </a:r>
            <a:r>
              <a:rPr lang="en-US" b="1" dirty="0"/>
              <a:t>procedure proxy</a:t>
            </a:r>
            <a:r>
              <a:rPr lang="en-US" dirty="0"/>
              <a:t> defines the mapping between the database types of the parameter interface of the SQLScript </a:t>
            </a:r>
            <a:r>
              <a:rPr lang="en-US" b="1" dirty="0"/>
              <a:t>procedure</a:t>
            </a:r>
            <a:r>
              <a:rPr lang="en-US" dirty="0"/>
              <a:t> and ABAP data types. The following table lists the currently supported HANA-specific data </a:t>
            </a:r>
            <a:r>
              <a:rPr lang="en-US" dirty="0" smtClean="0"/>
              <a:t>types</a:t>
            </a:r>
          </a:p>
          <a:p>
            <a:r>
              <a:rPr lang="en-US" dirty="0" smtClean="0"/>
              <a:t> </a:t>
            </a:r>
            <a:r>
              <a:rPr lang="en-US" dirty="0"/>
              <a:t>and indicates which ABAP Dictionary types they are mapped to by default.</a:t>
            </a:r>
          </a:p>
        </p:txBody>
      </p:sp>
      <p:pic>
        <p:nvPicPr>
          <p:cNvPr id="3" name="Picture 2"/>
          <p:cNvPicPr>
            <a:picLocks noChangeAspect="1"/>
          </p:cNvPicPr>
          <p:nvPr/>
        </p:nvPicPr>
        <p:blipFill rotWithShape="1">
          <a:blip r:embed="rId3"/>
          <a:srcRect t="1555"/>
          <a:stretch/>
        </p:blipFill>
        <p:spPr>
          <a:xfrm>
            <a:off x="789722" y="2305878"/>
            <a:ext cx="9552381" cy="4059669"/>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What is AMDP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C3D67074-ABBF-4F1F-8F04-07B7C002C1DF}"/>
              </a:ext>
            </a:extLst>
          </p:cNvPr>
          <p:cNvSpPr txBox="1"/>
          <p:nvPr/>
        </p:nvSpPr>
        <p:spPr>
          <a:xfrm>
            <a:off x="228600" y="934720"/>
            <a:ext cx="11734800"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a16="http://schemas.microsoft.com/office/drawing/2014/main" xmlns=""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a16="http://schemas.microsoft.com/office/drawing/2014/main" xmlns=""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a16="http://schemas.microsoft.com/office/drawing/2014/main" xmlns=""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a16="http://schemas.microsoft.com/office/drawing/2014/main" xmlns=""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a16="http://schemas.microsoft.com/office/drawing/2014/main" xmlns=""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a16="http://schemas.microsoft.com/office/drawing/2014/main" xmlns=""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How to Create AMDP</a:t>
            </a:r>
            <a:endParaRPr lang="en-US" sz="3600" b="1" dirty="0">
              <a:latin typeface="Cooper Black" panose="0208090404030B020404" pitchFamily="18" charset="0"/>
            </a:endParaRPr>
          </a:p>
        </p:txBody>
      </p:sp>
      <p:sp>
        <p:nvSpPr>
          <p:cNvPr id="7" name="TextBox 6">
            <a:extLst>
              <a:ext uri="{FF2B5EF4-FFF2-40B4-BE49-F238E27FC236}">
                <a16:creationId xmlns:a16="http://schemas.microsoft.com/office/drawing/2014/main" xmlns="" id="{C3D67074-ABBF-4F1F-8F04-07B7C002C1DF}"/>
              </a:ext>
            </a:extLst>
          </p:cNvPr>
          <p:cNvSpPr txBox="1"/>
          <p:nvPr/>
        </p:nvSpPr>
        <p:spPr>
          <a:xfrm>
            <a:off x="294860" y="1040736"/>
            <a:ext cx="11734800"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solidFill>
                <a:prstClr val="black"/>
              </a:solidFill>
              <a:latin typeface="Calibri"/>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sym typeface="Wingdings" panose="05000000000000000000" pitchFamily="2" charset="2"/>
              </a:rPr>
              <a:t>  Disadvantage</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endParaRPr kumimoji="0" lang="en-US" sz="1800" b="0" i="0" u="none" strike="noStrike" kern="1200" cap="none" spc="0" normalizeH="0" baseline="0" noProof="0" dirty="0" smtClean="0">
              <a:ln>
                <a:noFill/>
              </a:ln>
              <a:solidFill>
                <a:prstClr val="black"/>
              </a:solidFill>
              <a:effectLst/>
              <a:uLnTx/>
              <a:uFillTx/>
              <a:latin typeface="Calibri"/>
              <a:ea typeface="+mn-ea"/>
              <a:cs typeface="+mn-cs"/>
              <a:sym typeface="Wingdings" panose="05000000000000000000" pitchFamily="2" charset="2"/>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sym typeface="Wingdings" panose="05000000000000000000" pitchFamily="2" charset="2"/>
              </a:rPr>
              <a:t>  </a:t>
            </a:r>
            <a:r>
              <a:rPr lang="en-US" dirty="0" smtClean="0">
                <a:solidFill>
                  <a:prstClr val="black"/>
                </a:solidFill>
                <a:latin typeface="Calibri"/>
                <a:sym typeface="Wingdings" panose="05000000000000000000" pitchFamily="2" charset="2"/>
              </a:rPr>
              <a:t>                           </a:t>
            </a:r>
            <a:r>
              <a:rPr kumimoji="0" lang="en-US" sz="1800" b="0" i="0" u="none" strike="noStrike" kern="1200" cap="none" spc="0" normalizeH="0" baseline="0" noProof="0" dirty="0" smtClean="0">
                <a:ln>
                  <a:noFill/>
                </a:ln>
                <a:solidFill>
                  <a:prstClr val="black"/>
                </a:solidFill>
                <a:effectLst/>
                <a:uLnTx/>
                <a:uFillTx/>
                <a:latin typeface="Calibri"/>
                <a:ea typeface="+mn-ea"/>
                <a:cs typeface="+mn-cs"/>
                <a:sym typeface="Wingdings" panose="05000000000000000000" pitchFamily="2" charset="2"/>
              </a:rPr>
              <a:t>The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LUW needs to be managed by developer.</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2134306"/>
            <a:ext cx="6495648" cy="398204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defTabSz="914217">
              <a:buClr>
                <a:srgbClr val="F0AB00"/>
              </a:buClr>
              <a:defRPr/>
            </a:pPr>
            <a:r>
              <a:rPr lang="en-US" dirty="0" smtClean="0"/>
              <a:t>AMDP classes and AMDP methods</a:t>
            </a:r>
          </a:p>
          <a:p>
            <a:pPr marL="179352" lvl="2" indent="-179352" defTabSz="914217">
              <a:buClr>
                <a:srgbClr val="F0AB00"/>
              </a:buClr>
              <a:defRPr/>
            </a:pPr>
            <a:r>
              <a:rPr lang="en-US" kern="0" dirty="0" smtClean="0">
                <a:solidFill>
                  <a:srgbClr val="000000"/>
                </a:solidFill>
              </a:rPr>
              <a:t>Easy to consume in ABAP – as simple method call</a:t>
            </a:r>
            <a:r>
              <a:rPr lang="en-US" sz="2000" kern="0" dirty="0" smtClean="0">
                <a:solidFill>
                  <a:srgbClr val="000000"/>
                </a:solidFill>
              </a:rPr>
              <a:t/>
            </a:r>
            <a:br>
              <a:rPr lang="en-US" sz="2000" kern="0" dirty="0" smtClean="0">
                <a:solidFill>
                  <a:srgbClr val="000000"/>
                </a:solidFill>
              </a:rPr>
            </a:br>
            <a:r>
              <a:rPr lang="en-US" sz="2000" kern="0" dirty="0" smtClean="0">
                <a:solidFill>
                  <a:srgbClr val="000000"/>
                </a:solidFill>
              </a:rPr>
              <a:t/>
            </a:r>
            <a:br>
              <a:rPr lang="en-US" sz="2000" kern="0" dirty="0" smtClean="0">
                <a:solidFill>
                  <a:srgbClr val="000000"/>
                </a:solidFill>
              </a:rPr>
            </a:br>
            <a:endParaRPr lang="en-US" sz="2000" kern="0" dirty="0" smtClean="0">
              <a:solidFill>
                <a:srgbClr val="000000"/>
              </a:solidFill>
            </a:endParaRPr>
          </a:p>
          <a:p>
            <a:pPr marL="179352" lvl="2" indent="-179352" defTabSz="914217">
              <a:buClr>
                <a:srgbClr val="F0AB00"/>
              </a:buClr>
              <a:defRPr/>
            </a:pPr>
            <a:endParaRPr lang="en-US" sz="2000" kern="0" dirty="0" smtClean="0">
              <a:solidFill>
                <a:srgbClr val="000000"/>
              </a:solidFill>
            </a:endParaRPr>
          </a:p>
          <a:p>
            <a:pPr marL="0" lvl="2" defTabSz="914217">
              <a:buClr>
                <a:srgbClr val="F0AB00"/>
              </a:buClr>
              <a:defRPr/>
            </a:pPr>
            <a:endParaRPr lang="en-US" sz="2000" kern="0" dirty="0" smtClean="0">
              <a:solidFill>
                <a:srgbClr val="000000"/>
              </a:solidFill>
            </a:endParaRPr>
          </a:p>
          <a:p>
            <a:pPr marL="179352" lvl="2" indent="-179352" defTabSz="914217">
              <a:buClr>
                <a:srgbClr val="F0AB00"/>
              </a:buClr>
              <a:defRPr/>
            </a:pPr>
            <a:r>
              <a:rPr lang="en-US" kern="0" dirty="0" smtClean="0">
                <a:solidFill>
                  <a:srgbClr val="000000"/>
                </a:solidFill>
              </a:rPr>
              <a:t>AMDP methods are </a:t>
            </a:r>
            <a:r>
              <a:rPr lang="en-US" b="1" kern="0" dirty="0" smtClean="0">
                <a:solidFill>
                  <a:srgbClr val="000000"/>
                </a:solidFill>
              </a:rPr>
              <a:t>fully managed on the ABAP server</a:t>
            </a:r>
          </a:p>
          <a:p>
            <a:pPr lvl="3"/>
            <a:r>
              <a:rPr lang="en-US" dirty="0" smtClean="0"/>
              <a:t>Source code editing with ABAP Editor (in ADT)</a:t>
            </a:r>
          </a:p>
          <a:p>
            <a:pPr lvl="3"/>
            <a:r>
              <a:rPr lang="en-US" dirty="0" smtClean="0"/>
              <a:t>Static syntax check and syntax coloring for SQLScript code</a:t>
            </a:r>
          </a:p>
          <a:p>
            <a:pPr lvl="3"/>
            <a:r>
              <a:rPr lang="en-US" dirty="0" smtClean="0"/>
              <a:t>Procedure created on first AMDP call</a:t>
            </a:r>
          </a:p>
          <a:p>
            <a:pPr lvl="3"/>
            <a:r>
              <a:rPr lang="en-US" dirty="0" smtClean="0"/>
              <a:t>Detailed analysis of runtime errors in ST22</a:t>
            </a:r>
          </a:p>
          <a:p>
            <a:pPr lvl="3"/>
            <a:r>
              <a:rPr lang="en-US" altLang="de-DE" dirty="0" smtClean="0"/>
              <a:t>Transport analog to regular ABAP classes</a:t>
            </a:r>
            <a:endParaRPr lang="en-US" sz="2400" dirty="0"/>
          </a:p>
        </p:txBody>
      </p:sp>
      <p:grpSp>
        <p:nvGrpSpPr>
          <p:cNvPr id="7" name="Group 6"/>
          <p:cNvGrpSpPr>
            <a:grpSpLocks noChangeAspect="1"/>
          </p:cNvGrpSpPr>
          <p:nvPr/>
        </p:nvGrpSpPr>
        <p:grpSpPr>
          <a:xfrm>
            <a:off x="6858760" y="2133103"/>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4" name="Rectangle 23"/>
          <p:cNvSpPr/>
          <p:nvPr/>
        </p:nvSpPr>
        <p:spPr bwMode="gray">
          <a:xfrm>
            <a:off x="523159" y="2877169"/>
            <a:ext cx="5296824" cy="1091453"/>
          </a:xfrm>
          <a:prstGeom prst="rect">
            <a:avLst/>
          </a:prstGeom>
          <a:solidFill>
            <a:srgbClr val="FFFFFF">
              <a:lumMod val="95000"/>
            </a:srgbClr>
          </a:solidFill>
          <a:ln w="6350" algn="ctr">
            <a:noFill/>
            <a:miter lim="800000"/>
            <a:headEnd/>
            <a:tailEnd/>
          </a:ln>
          <a:effectLst/>
        </p:spPr>
        <p:txBody>
          <a:bodyPr lIns="89979" tIns="46789" rIns="89979" bIns="46789" anchor="ctr"/>
          <a:lstStyle/>
          <a:p>
            <a:pPr>
              <a:spcBef>
                <a:spcPct val="50000"/>
              </a:spcBef>
              <a:buClr>
                <a:srgbClr val="F0AB00"/>
              </a:buClr>
              <a:buSzPct val="80000"/>
              <a:defRPr/>
            </a:pPr>
            <a:r>
              <a:rPr lang="en-US" sz="1600" kern="0" dirty="0" err="1">
                <a:solidFill>
                  <a:sysClr val="windowText" lastClr="000000"/>
                </a:solidFill>
                <a:latin typeface="Courier New" pitchFamily="49" charset="0"/>
                <a:cs typeface="Courier New" pitchFamily="49" charset="0"/>
              </a:rPr>
              <a:t>lr_customer</a:t>
            </a:r>
            <a:r>
              <a:rPr lang="en-US" sz="1600" kern="0" dirty="0">
                <a:solidFill>
                  <a:sysClr val="windowText" lastClr="000000"/>
                </a:solidFill>
                <a:latin typeface="Courier New" pitchFamily="49" charset="0"/>
                <a:cs typeface="Courier New" pitchFamily="49" charset="0"/>
              </a:rPr>
              <a:t>-&gt;classify(</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EXPORTING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in_date</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in_sel</a:t>
            </a:r>
            <a:r>
              <a:rPr lang="en-US" sz="1600" kern="0" dirty="0">
                <a:solidFill>
                  <a:sysClr val="windowText" lastClr="000000"/>
                </a:solidFill>
                <a:latin typeface="Courier New" pitchFamily="49" charset="0"/>
                <a:cs typeface="Courier New" pitchFamily="49" charset="0"/>
              </a:rPr>
              <a:t>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r>
              <a:rPr lang="en-US" sz="1600" kern="0" dirty="0" err="1">
                <a:solidFill>
                  <a:sysClr val="windowText" lastClr="000000"/>
                </a:solidFill>
                <a:latin typeface="Courier New" pitchFamily="49" charset="0"/>
                <a:cs typeface="Courier New" pitchFamily="49" charset="0"/>
              </a:rPr>
              <a:t>out_itms</a:t>
            </a:r>
            <a:r>
              <a:rPr lang="en-US" sz="1600" kern="0" dirty="0">
                <a:solidFill>
                  <a:sysClr val="windowText" lastClr="000000"/>
                </a:solidFill>
                <a:latin typeface="Courier New" pitchFamily="49" charset="0"/>
                <a:cs typeface="Courier New" pitchFamily="49" charset="0"/>
              </a:rPr>
              <a:t> ). </a:t>
            </a:r>
          </a:p>
        </p:txBody>
      </p:sp>
      <p:sp>
        <p:nvSpPr>
          <p:cNvPr id="25" name="Rectangle 49"/>
          <p:cNvSpPr>
            <a:spLocks noChangeArrowheads="1"/>
          </p:cNvSpPr>
          <p:nvPr/>
        </p:nvSpPr>
        <p:spPr bwMode="auto">
          <a:xfrm>
            <a:off x="325336" y="1572340"/>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b="1"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Integration of Database Procedures into ABAP</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smtClean="0">
                <a:solidFill>
                  <a:srgbClr val="000000"/>
                </a:solidFill>
                <a:latin typeface="Arial" charset="0"/>
              </a:rPr>
              <a:t>Standard ABAP class methods are used as containers for the implementation of AMDPs</a:t>
            </a:r>
          </a:p>
          <a:p>
            <a:endParaRPr lang="en-US" dirty="0"/>
          </a:p>
        </p:txBody>
      </p:sp>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smtClean="0">
                <a:solidFill>
                  <a:srgbClr val="000000"/>
                </a:solidFill>
                <a:latin typeface="Arial" charset="0"/>
              </a:rPr>
              <a:t>Standard ABAP class methods are used as containers for the implementation of AMDPs</a:t>
            </a:r>
          </a:p>
          <a:p>
            <a:endParaRPr lang="en-US" dirty="0"/>
          </a:p>
        </p:txBody>
      </p:sp>
      <p:sp>
        <p:nvSpPr>
          <p:cNvPr id="10" name="Rectangle 9"/>
          <p:cNvSpPr/>
          <p:nvPr/>
        </p:nvSpPr>
        <p:spPr bwMode="gray">
          <a:xfrm>
            <a:off x="387086" y="2098190"/>
            <a:ext cx="7270653" cy="405829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DEFINITION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PUBLIC SECTION</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INTERFACES</a:t>
            </a:r>
            <a:r>
              <a:rPr lang="en-US" sz="1600" kern="0" dirty="0">
                <a:solidFill>
                  <a:sysClr val="windowText" lastClr="000000"/>
                </a:solidFill>
                <a:latin typeface="Courier New" pitchFamily="49" charset="0"/>
                <a:cs typeface="Courier New" pitchFamily="49" charset="0"/>
              </a:rPr>
              <a:t> IF_AMDP_MARKER_HDB.</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PRIVATE SECTION.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METHODS</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IMPORTING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it_param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type1</a:t>
            </a:r>
            <a:r>
              <a:rPr lang="en-US" sz="1600" kern="0" dirty="0">
                <a:solidFill>
                  <a:srgbClr val="0076CB"/>
                </a:solidFill>
                <a:latin typeface="Courier New" pitchFamily="49" charset="0"/>
                <a:cs typeface="Courier New" pitchFamily="49" charset="0"/>
              </a:rPr>
              <a:t/>
            </a:r>
            <a:br>
              <a:rPr lang="en-US" sz="1600" kern="0" dirty="0">
                <a:solidFill>
                  <a:srgbClr val="0076CB"/>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EXPORTING</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VALUE</a:t>
            </a:r>
            <a:r>
              <a:rPr lang="en-US" sz="1600" kern="0" dirty="0">
                <a:solidFill>
                  <a:sysClr val="windowText" lastClr="000000"/>
                </a:solidFill>
                <a:latin typeface="Courier New" pitchFamily="49" charset="0"/>
                <a:cs typeface="Courier New" pitchFamily="49" charset="0"/>
              </a:rPr>
              <a:t>(</a:t>
            </a:r>
            <a:r>
              <a:rPr lang="en-US" sz="1600" kern="0" dirty="0" err="1">
                <a:solidFill>
                  <a:sysClr val="windowText" lastClr="000000"/>
                </a:solidFill>
                <a:latin typeface="Courier New" pitchFamily="49" charset="0"/>
                <a:cs typeface="Courier New" pitchFamily="49" charset="0"/>
              </a:rPr>
              <a:t>et_param</a:t>
            </a: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TYPE</a:t>
            </a:r>
            <a:r>
              <a:rPr lang="en-US" sz="1600" kern="0" dirty="0">
                <a:solidFill>
                  <a:sysClr val="windowText" lastClr="000000"/>
                </a:solidFill>
                <a:latin typeface="Courier New" pitchFamily="49" charset="0"/>
                <a:cs typeface="Courier New" pitchFamily="49" charset="0"/>
              </a:rPr>
              <a:t> type2.</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CLASS</a:t>
            </a:r>
            <a:r>
              <a:rPr lang="en-US" sz="1600" kern="0" dirty="0">
                <a:solidFill>
                  <a:sysClr val="windowText" lastClr="000000"/>
                </a:solidFill>
                <a:latin typeface="Courier New" pitchFamily="49" charset="0"/>
                <a:cs typeface="Courier New" pitchFamily="49" charset="0"/>
              </a:rPr>
              <a:t> CL_AMDP_SAMPLE </a:t>
            </a:r>
            <a:r>
              <a:rPr lang="en-US" sz="1600" kern="0" dirty="0">
                <a:solidFill>
                  <a:srgbClr val="0076CB"/>
                </a:solidFill>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METHOD</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7878378" y="4797901"/>
            <a:ext cx="2675906" cy="814200"/>
          </a:xfrm>
          <a:prstGeom prst="accentCallout1">
            <a:avLst>
              <a:gd name="adj1" fmla="val 15058"/>
              <a:gd name="adj2" fmla="val -4528"/>
              <a:gd name="adj3" fmla="val 64576"/>
              <a:gd name="adj4" fmla="val -70679"/>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87086" y="1525107"/>
            <a:ext cx="9144000" cy="369332"/>
          </a:xfrm>
          <a:prstGeom prst="rect">
            <a:avLst/>
          </a:prstGeom>
        </p:spPr>
        <p:txBody>
          <a:bodyPr wrap="square">
            <a:spAutoFit/>
          </a:bodyPr>
          <a:lstStyle/>
          <a:p>
            <a:pPr lvl="0"/>
            <a:r>
              <a:rPr lang="en-US" kern="0" dirty="0">
                <a:solidFill>
                  <a:srgbClr val="000000"/>
                </a:solidFill>
                <a:latin typeface="Arial" charset="0"/>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AMDP Method – SQL Script</a:t>
            </a:r>
            <a:endParaRPr lang="en-US" sz="3600" b="1" dirty="0">
              <a:latin typeface="Cooper Black" panose="0208090404030B020404" pitchFamily="18" charset="0"/>
            </a:endParaRPr>
          </a:p>
        </p:txBody>
      </p:sp>
      <p:sp>
        <p:nvSpPr>
          <p:cNvPr id="7" name="Rectangle 6"/>
          <p:cNvSpPr/>
          <p:nvPr/>
        </p:nvSpPr>
        <p:spPr bwMode="gray">
          <a:xfrm>
            <a:off x="325336" y="1691608"/>
            <a:ext cx="11489103" cy="4688260"/>
          </a:xfrm>
          <a:prstGeom prst="rect">
            <a:avLst/>
          </a:prstGeom>
          <a:solidFill>
            <a:srgbClr val="FFFFFF">
              <a:lumMod val="95000"/>
            </a:srgbClr>
          </a:solidFill>
          <a:ln w="6350" algn="ctr">
            <a:noFill/>
            <a:miter lim="800000"/>
            <a:headEnd/>
            <a:tailEnd/>
          </a:ln>
          <a:effectLst/>
        </p:spPr>
        <p:txBody>
          <a:bodyPr lIns="89979" tIns="0" rIns="89979" bIns="0" anchor="ctr"/>
          <a:lstStyle/>
          <a:p>
            <a:pPr>
              <a:spcBef>
                <a:spcPct val="50000"/>
              </a:spcBef>
              <a:buClr>
                <a:srgbClr val="F0AB00"/>
              </a:buClr>
              <a:buSzPct val="80000"/>
              <a:defRPr/>
            </a:pPr>
            <a:r>
              <a:rPr lang="en-US" sz="1800" b="1" dirty="0">
                <a:solidFill>
                  <a:srgbClr val="0000FF"/>
                </a:solidFill>
                <a:latin typeface="Courier New" panose="02070309020205020404" pitchFamily="49" charset="0"/>
              </a:rPr>
              <a:t>METHOD</a:t>
            </a:r>
            <a:r>
              <a:rPr lang="en-US" sz="1800" b="1" kern="0" dirty="0">
                <a:solidFill>
                  <a:srgbClr val="0076CB"/>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classify_by_id</a:t>
            </a:r>
            <a:r>
              <a:rPr lang="en-US" sz="1800" b="1" kern="0" dirty="0">
                <a:solidFill>
                  <a:sysClr val="windowText" lastClr="000000"/>
                </a:solidFill>
                <a:latin typeface="Courier New" pitchFamily="49" charset="0"/>
                <a:cs typeface="Courier New" pitchFamily="49" charset="0"/>
              </a:rPr>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BY DATABASE PROCEDURE FOR </a:t>
            </a:r>
            <a:r>
              <a:rPr lang="en-US" sz="1800" b="1" kern="0" dirty="0">
                <a:solidFill>
                  <a:sysClr val="windowText" lastClr="000000"/>
                </a:solidFill>
                <a:latin typeface="Courier New" pitchFamily="49" charset="0"/>
                <a:cs typeface="Courier New" pitchFamily="49" charset="0"/>
              </a:rPr>
              <a:t>HDB </a:t>
            </a:r>
            <a:br>
              <a:rPr lang="en-US" sz="1800" b="1" kern="0" dirty="0">
                <a:solidFill>
                  <a:sysClr val="windowText" lastClr="000000"/>
                </a:solidFill>
                <a:latin typeface="Courier New" pitchFamily="49" charset="0"/>
                <a:cs typeface="Courier New" pitchFamily="49" charset="0"/>
              </a:rPr>
            </a:b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LANGUAGE</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SQLSCRIPT </a:t>
            </a:r>
            <a:r>
              <a:rPr lang="en-US" sz="1800" b="1" dirty="0">
                <a:solidFill>
                  <a:srgbClr val="0000FF"/>
                </a:solidFill>
                <a:latin typeface="Courier New" panose="02070309020205020404" pitchFamily="49" charset="0"/>
              </a:rPr>
              <a:t>OPTIONS</a:t>
            </a:r>
            <a:r>
              <a:rPr lang="en-US" sz="1800" b="1" kern="0" dirty="0">
                <a:solidFill>
                  <a:srgbClr val="0076CB"/>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READ-ONLY</a:t>
            </a:r>
            <a:r>
              <a:rPr lang="en-US" sz="1800" b="1" kern="0" dirty="0">
                <a:solidFill>
                  <a:srgbClr val="00B050"/>
                </a:solidFill>
                <a:latin typeface="Courier New" pitchFamily="49" charset="0"/>
                <a:cs typeface="Courier New" pitchFamily="49" charset="0"/>
              </a:rPr>
              <a:t/>
            </a:r>
            <a:br>
              <a:rPr lang="en-US" sz="1800" b="1" kern="0" dirty="0">
                <a:solidFill>
                  <a:srgbClr val="00B050"/>
                </a:solidFill>
                <a:latin typeface="Courier New" pitchFamily="49" charset="0"/>
                <a:cs typeface="Courier New" pitchFamily="49" charset="0"/>
              </a:rPr>
            </a:br>
            <a:r>
              <a:rPr lang="en-US" sz="1800" b="1" kern="0" dirty="0">
                <a:solidFill>
                  <a:srgbClr val="00B05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USING</a:t>
            </a:r>
            <a:r>
              <a:rPr lang="en-US" sz="1800" b="1" kern="0" dirty="0">
                <a:solidFill>
                  <a:srgbClr val="0076CB"/>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SCUSTOM SBOOK.</a:t>
            </a:r>
          </a:p>
          <a:p>
            <a:r>
              <a:rPr lang="en-US" sz="1800" b="1" kern="0" dirty="0">
                <a:solidFill>
                  <a:srgbClr val="FFFFFF">
                    <a:lumMod val="50000"/>
                  </a:srgbClr>
                </a:solidFill>
                <a:latin typeface="Courier New" pitchFamily="49" charset="0"/>
                <a:cs typeface="Courier New" pitchFamily="49" charset="0"/>
              </a:rPr>
              <a:t> -- declare local scalar variables</a:t>
            </a:r>
            <a:br>
              <a:rPr lang="en-US" sz="1800" b="1" kern="0" dirty="0">
                <a:solidFill>
                  <a:srgbClr val="FFFFFF">
                    <a:lumMod val="50000"/>
                  </a:srgbClr>
                </a:solidFill>
                <a:latin typeface="Courier New" pitchFamily="49" charset="0"/>
                <a:cs typeface="Courier New" pitchFamily="49" charset="0"/>
              </a:rPr>
            </a:br>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300</a:t>
            </a:r>
            <a:r>
              <a:rPr lang="en-US"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declare </a:t>
            </a:r>
            <a:r>
              <a:rPr lang="en-US" sz="1800" b="1" dirty="0" err="1">
                <a:solidFill>
                  <a:srgbClr val="000000"/>
                </a:solidFill>
                <a:latin typeface="Courier New" panose="02070309020205020404" pitchFamily="49" charset="0"/>
              </a:rPr>
              <a:t>lc_lower_threshold</a:t>
            </a:r>
            <a:r>
              <a:rPr lang="en-US" sz="1800" b="1" dirty="0">
                <a:solidFill>
                  <a:srgbClr val="0000FF"/>
                </a:solidFill>
                <a:latin typeface="Courier New" panose="02070309020205020404" pitchFamily="49" charset="0"/>
              </a:rPr>
              <a:t> constant </a:t>
            </a:r>
            <a:r>
              <a:rPr lang="en-US" sz="1800" b="1" dirty="0" err="1">
                <a:solidFill>
                  <a:srgbClr val="0000FF"/>
                </a:solidFill>
                <a:latin typeface="Courier New" panose="02070309020205020404" pitchFamily="49" charset="0"/>
              </a:rPr>
              <a:t>int</a:t>
            </a:r>
            <a:r>
              <a:rPr lang="en-US" sz="1800" b="1" dirty="0">
                <a:solidFill>
                  <a:srgbClr val="0000FF"/>
                </a:solidFill>
                <a:latin typeface="Courier New" panose="02070309020205020404" pitchFamily="49" charset="0"/>
              </a:rPr>
              <a:t> := </a:t>
            </a:r>
            <a:r>
              <a:rPr lang="en-US" sz="1800" b="1" dirty="0">
                <a:solidFill>
                  <a:srgbClr val="008000"/>
                </a:solidFill>
                <a:latin typeface="Courier New" panose="02070309020205020404" pitchFamily="49" charset="0"/>
              </a:rPr>
              <a:t>10</a:t>
            </a:r>
            <a:r>
              <a:rPr lang="en-US" sz="1800" b="1" dirty="0">
                <a:solidFill>
                  <a:srgbClr val="0000FF"/>
                </a:solidFill>
                <a:latin typeface="Courier New" panose="02070309020205020404" pitchFamily="49" charset="0"/>
              </a:rPr>
              <a:t>;</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C00000"/>
                </a:solidFill>
                <a:latin typeface="Courier New" pitchFamily="49" charset="0"/>
                <a:cs typeface="Courier New" pitchFamily="49" charset="0"/>
              </a:rPr>
              <a:t> </a:t>
            </a:r>
            <a:r>
              <a:rPr lang="en-US" sz="1800" b="1" kern="0" dirty="0">
                <a:solidFill>
                  <a:srgbClr val="FFFFFF">
                    <a:lumMod val="50000"/>
                  </a:srgbClr>
                </a:solidFill>
                <a:latin typeface="Courier New" pitchFamily="49" charset="0"/>
                <a:cs typeface="Courier New" pitchFamily="49" charset="0"/>
              </a:rPr>
              <a:t>-- translate list of customer ids into id, name ,#of flights …</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lt_customers</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select</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c.name, </a:t>
            </a:r>
            <a:r>
              <a:rPr lang="en-US" sz="1800" b="1" dirty="0">
                <a:solidFill>
                  <a:srgbClr val="0000FF"/>
                </a:solidFill>
                <a:latin typeface="Courier New" panose="02070309020205020404" pitchFamily="49" charset="0"/>
              </a:rPr>
              <a:t>count( </a:t>
            </a:r>
            <a:r>
              <a:rPr lang="en-US" sz="1800" b="1" kern="0" dirty="0" err="1">
                <a:solidFill>
                  <a:sysClr val="windowText" lastClr="000000"/>
                </a:solidFill>
                <a:latin typeface="Courier New" pitchFamily="49" charset="0"/>
                <a:cs typeface="Courier New" pitchFamily="49" charset="0"/>
              </a:rPr>
              <a:t>s.bookid</a:t>
            </a:r>
            <a:r>
              <a:rPr lang="en-US" sz="1800" b="1" kern="0" dirty="0">
                <a:solidFill>
                  <a:sysClr val="windowText" lastClr="000000"/>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a:solidFill>
                  <a:srgbClr val="275C0E"/>
                </a:solidFill>
                <a:latin typeface="Courier New" pitchFamily="49" charset="0"/>
                <a:cs typeface="Courier New" pitchFamily="49" charset="0"/>
              </a:rPr>
              <a:t> …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scustom</a:t>
            </a:r>
            <a:r>
              <a:rPr lang="en-US" sz="1800" b="1" kern="0" dirty="0">
                <a:solidFill>
                  <a:sysClr val="windowText" lastClr="000000"/>
                </a:solidFill>
                <a:latin typeface="Courier New" pitchFamily="49" charset="0"/>
                <a:cs typeface="Courier New" pitchFamily="49" charset="0"/>
              </a:rPr>
              <a:t> …</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where</a:t>
            </a:r>
            <a:r>
              <a:rPr lang="en-US" sz="1800" b="1" kern="0" dirty="0">
                <a:solidFill>
                  <a:srgbClr val="275C0E"/>
                </a:solidFill>
                <a:latin typeface="Courier New" pitchFamily="49" charset="0"/>
                <a:cs typeface="Courier New" pitchFamily="49" charset="0"/>
              </a:rPr>
              <a:t> </a:t>
            </a:r>
            <a:r>
              <a:rPr lang="en-US" sz="1800" b="1" kern="0" dirty="0" err="1">
                <a:solidFill>
                  <a:sysClr val="windowText" lastClr="000000"/>
                </a:solidFill>
                <a:latin typeface="Courier New" pitchFamily="49" charset="0"/>
                <a:cs typeface="Courier New" pitchFamily="49" charset="0"/>
              </a:rPr>
              <a:t>mandt</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a:t>
            </a:r>
            <a:r>
              <a:rPr lang="en-US" sz="1800" b="1" kern="0" dirty="0" err="1">
                <a:solidFill>
                  <a:sysClr val="windowText" lastClr="000000"/>
                </a:solidFill>
                <a:latin typeface="Courier New" pitchFamily="49" charset="0"/>
                <a:cs typeface="Courier New" pitchFamily="49" charset="0"/>
              </a:rPr>
              <a:t>iv_client</a:t>
            </a:r>
            <a:r>
              <a:rPr lang="en-US" sz="1800" b="1" kern="0" dirty="0">
                <a:solidFill>
                  <a:srgbClr val="275C0E"/>
                </a:solidFill>
                <a:latin typeface="Courier New" pitchFamily="49" charset="0"/>
                <a:cs typeface="Courier New" pitchFamily="49" charset="0"/>
              </a:rPr>
              <a:t/>
            </a:r>
            <a:br>
              <a:rPr lang="en-US" sz="1800" b="1" kern="0" dirty="0">
                <a:solidFill>
                  <a:srgbClr val="275C0E"/>
                </a:solidFill>
                <a:latin typeface="Courier New" pitchFamily="49" charset="0"/>
                <a:cs typeface="Courier New" pitchFamily="49" charset="0"/>
              </a:rPr>
            </a:b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and</a:t>
            </a:r>
            <a:r>
              <a:rPr lang="en-US" sz="1800" b="1" kern="0" dirty="0">
                <a:solidFill>
                  <a:srgbClr val="275C0E"/>
                </a:solidFill>
                <a:latin typeface="Courier New" pitchFamily="49" charset="0"/>
                <a:cs typeface="Courier New" pitchFamily="49" charset="0"/>
              </a:rPr>
              <a:t> </a:t>
            </a:r>
            <a:r>
              <a:rPr lang="en-US" sz="1800" b="1" kern="0" dirty="0">
                <a:solidFill>
                  <a:sysClr val="windowText" lastClr="000000"/>
                </a:solidFill>
                <a:latin typeface="Courier New" pitchFamily="49" charset="0"/>
                <a:cs typeface="Courier New" pitchFamily="49" charset="0"/>
              </a:rPr>
              <a:t>c.id </a:t>
            </a:r>
            <a:r>
              <a:rPr lang="en-US" sz="1800" b="1" dirty="0">
                <a:solidFill>
                  <a:srgbClr val="0000FF"/>
                </a:solidFill>
                <a:latin typeface="Courier New" panose="02070309020205020404" pitchFamily="49" charset="0"/>
              </a:rPr>
              <a:t>in</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 select </a:t>
            </a:r>
            <a:r>
              <a:rPr lang="en-US" sz="1800" b="1" kern="0" dirty="0">
                <a:solidFill>
                  <a:sysClr val="windowText" lastClr="000000"/>
                </a:solidFill>
                <a:latin typeface="Courier New" pitchFamily="49" charset="0"/>
                <a:cs typeface="Courier New" pitchFamily="49" charset="0"/>
              </a:rPr>
              <a:t>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from</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r>
              <a:rPr lang="en-US" sz="1800" b="1" kern="0" dirty="0" err="1">
                <a:solidFill>
                  <a:sysClr val="windowText" lastClr="000000"/>
                </a:solidFill>
                <a:latin typeface="Courier New" pitchFamily="49" charset="0"/>
                <a:cs typeface="Courier New" pitchFamily="49" charset="0"/>
              </a:rPr>
              <a:t>it_customer_id</a:t>
            </a:r>
            <a:r>
              <a:rPr lang="en-US" sz="1800" b="1" kern="0" dirty="0">
                <a:solidFill>
                  <a:srgbClr val="275C0E"/>
                </a:solidFill>
                <a:latin typeface="Courier New" pitchFamily="49" charset="0"/>
                <a:cs typeface="Courier New" pitchFamily="49" charset="0"/>
              </a:rPr>
              <a:t> </a:t>
            </a:r>
            <a:r>
              <a:rPr lang="en-US" sz="1800" b="1" dirty="0">
                <a:solidFill>
                  <a:srgbClr val="0000FF"/>
                </a:solidFill>
                <a:latin typeface="Courier New" panose="02070309020205020404" pitchFamily="49" charset="0"/>
              </a:rPr>
              <a:t>)</a:t>
            </a:r>
            <a:br>
              <a:rPr lang="en-US" sz="1800" b="1" dirty="0">
                <a:solidFill>
                  <a:srgbClr val="0000FF"/>
                </a:solidFill>
                <a:latin typeface="Courier New" panose="02070309020205020404" pitchFamily="49" charset="0"/>
              </a:rPr>
            </a:br>
            <a:r>
              <a:rPr lang="en-US" sz="1800" b="1" dirty="0">
                <a:solidFill>
                  <a:srgbClr val="0000FF"/>
                </a:solidFill>
                <a:latin typeface="Courier New" panose="02070309020205020404" pitchFamily="49" charset="0"/>
              </a:rPr>
              <a:t>                  group by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id</a:t>
            </a:r>
            <a:r>
              <a:rPr lang="de-DE" sz="1800" b="1" dirty="0">
                <a:solidFill>
                  <a:srgbClr val="0000FF"/>
                </a:solidFill>
                <a:highlight>
                  <a:srgbClr val="E8F2FE"/>
                </a:highlight>
                <a:latin typeface="Courier New" panose="02070309020205020404" pitchFamily="49" charset="0"/>
              </a:rPr>
              <a:t>, </a:t>
            </a:r>
            <a:r>
              <a:rPr lang="de-DE" sz="1800" b="1" dirty="0">
                <a:solidFill>
                  <a:srgbClr val="000000"/>
                </a:solidFill>
                <a:highlight>
                  <a:srgbClr val="E8F2FE"/>
                </a:highlight>
                <a:latin typeface="Courier New" panose="02070309020205020404" pitchFamily="49" charset="0"/>
              </a:rPr>
              <a:t>c</a:t>
            </a:r>
            <a:r>
              <a:rPr lang="de-DE" sz="1800" b="1" dirty="0">
                <a:solidFill>
                  <a:srgbClr val="0000FF"/>
                </a:solidFill>
                <a:highlight>
                  <a:srgbClr val="E8F2FE"/>
                </a:highlight>
                <a:latin typeface="Courier New" panose="02070309020205020404" pitchFamily="49" charset="0"/>
              </a:rPr>
              <a:t>.</a:t>
            </a:r>
            <a:r>
              <a:rPr lang="de-DE" sz="1800" b="1" dirty="0">
                <a:solidFill>
                  <a:srgbClr val="000000"/>
                </a:solidFill>
                <a:highlight>
                  <a:srgbClr val="E8F2FE"/>
                </a:highlight>
                <a:latin typeface="Courier New" panose="02070309020205020404" pitchFamily="49" charset="0"/>
              </a:rPr>
              <a:t>name</a:t>
            </a:r>
            <a:r>
              <a:rPr lang="en-US" sz="1800" b="1" dirty="0">
                <a:solidFill>
                  <a:srgbClr val="0000FF"/>
                </a:solidFill>
                <a:latin typeface="Courier New" panose="02070309020205020404" pitchFamily="49" charset="0"/>
              </a:rPr>
              <a:t>;</a:t>
            </a:r>
          </a:p>
          <a:p>
            <a:r>
              <a:rPr lang="en-US" sz="1800" b="1" kern="0" dirty="0">
                <a:solidFill>
                  <a:srgbClr val="FFFFFF">
                    <a:lumMod val="50000"/>
                  </a:srgbClr>
                </a:solidFill>
                <a:latin typeface="Courier New" pitchFamily="49" charset="0"/>
                <a:cs typeface="Courier New" pitchFamily="49" charset="0"/>
              </a:rPr>
              <a:t> -- calculate return table</a:t>
            </a:r>
            <a:r>
              <a:rPr lang="en-US" sz="1800" b="1" kern="0" dirty="0">
                <a:solidFill>
                  <a:srgbClr val="C00000"/>
                </a:solidFill>
                <a:latin typeface="Courier New" pitchFamily="49" charset="0"/>
                <a:cs typeface="Courier New" pitchFamily="49" charset="0"/>
              </a:rPr>
              <a:t/>
            </a:r>
            <a:br>
              <a:rPr lang="en-US" sz="1800" b="1" kern="0" dirty="0">
                <a:solidFill>
                  <a:srgbClr val="C00000"/>
                </a:solidFill>
                <a:latin typeface="Courier New" pitchFamily="49" charset="0"/>
                <a:cs typeface="Courier New" pitchFamily="49" charset="0"/>
              </a:rPr>
            </a:b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et_classification</a:t>
            </a:r>
            <a:r>
              <a:rPr lang="de-DE" sz="1800" b="1" dirty="0">
                <a:solidFill>
                  <a:srgbClr val="0000FF"/>
                </a:solidFill>
                <a:latin typeface="Courier New" panose="02070309020205020404" pitchFamily="49" charset="0"/>
              </a:rPr>
              <a:t> = </a:t>
            </a:r>
            <a:r>
              <a:rPr lang="de-DE" sz="1800" b="1" dirty="0" err="1">
                <a:solidFill>
                  <a:srgbClr val="0000FF"/>
                </a:solidFill>
                <a:latin typeface="Courier New" panose="02070309020205020404" pitchFamily="49" charset="0"/>
              </a:rPr>
              <a:t>select</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id</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name</a:t>
            </a:r>
            <a:r>
              <a:rPr lang="de-DE" sz="1800" b="1" dirty="0">
                <a:solidFill>
                  <a:srgbClr val="0000FF"/>
                </a:solidFill>
                <a:latin typeface="Courier New" panose="02070309020205020404" pitchFamily="49" charset="0"/>
              </a:rPr>
              <a:t>,</a:t>
            </a:r>
          </a:p>
          <a:p>
            <a:r>
              <a:rPr lang="en-US" sz="1800" b="1" dirty="0">
                <a:solidFill>
                  <a:srgbClr val="0000FF"/>
                </a:solidFill>
                <a:latin typeface="Courier New" panose="02070309020205020404" pitchFamily="49" charset="0"/>
              </a:rPr>
              <a:t>                             case when </a:t>
            </a:r>
            <a:r>
              <a:rPr lang="en-US" sz="1800" b="1" dirty="0" err="1">
                <a:solidFill>
                  <a:srgbClr val="000000"/>
                </a:solidFill>
                <a:latin typeface="Courier New" panose="02070309020205020404" pitchFamily="49" charset="0"/>
              </a:rPr>
              <a:t>flight_count</a:t>
            </a:r>
            <a:r>
              <a:rPr lang="en-US" sz="1800" b="1" dirty="0">
                <a:solidFill>
                  <a:srgbClr val="0000FF"/>
                </a:solidFill>
                <a:latin typeface="Courier New" panose="02070309020205020404" pitchFamily="49" charset="0"/>
              </a:rPr>
              <a:t> &gt; :</a:t>
            </a:r>
            <a:r>
              <a:rPr lang="en-US" sz="1800" b="1" dirty="0" err="1">
                <a:solidFill>
                  <a:srgbClr val="000000"/>
                </a:solidFill>
                <a:latin typeface="Courier New" panose="02070309020205020404" pitchFamily="49" charset="0"/>
              </a:rPr>
              <a:t>lc_upper_threshold</a:t>
            </a:r>
            <a:r>
              <a:rPr lang="en-US" sz="1800" b="1" dirty="0">
                <a:solidFill>
                  <a:srgbClr val="0000FF"/>
                </a:solidFill>
                <a:latin typeface="Courier New" panose="02070309020205020404" pitchFamily="49" charset="0"/>
              </a:rPr>
              <a:t> then </a:t>
            </a:r>
            <a:r>
              <a:rPr lang="en-US" sz="1800" b="1" dirty="0">
                <a:solidFill>
                  <a:srgbClr val="008000"/>
                </a:solidFill>
                <a:latin typeface="Courier New" panose="02070309020205020404" pitchFamily="49" charset="0"/>
              </a:rPr>
              <a:t>1 …</a:t>
            </a:r>
          </a:p>
          <a:p>
            <a:r>
              <a:rPr lang="de-DE" sz="1800" b="1" dirty="0">
                <a:solidFill>
                  <a:srgbClr val="0000FF"/>
                </a:solidFill>
                <a:latin typeface="Courier New" panose="02070309020205020404" pitchFamily="49" charset="0"/>
              </a:rPr>
              <a:t>                        </a:t>
            </a:r>
            <a:r>
              <a:rPr lang="de-DE" sz="1800" b="1" dirty="0" err="1">
                <a:solidFill>
                  <a:srgbClr val="0000FF"/>
                </a:solidFill>
                <a:latin typeface="Courier New" panose="02070309020205020404" pitchFamily="49" charset="0"/>
              </a:rPr>
              <a:t>from</a:t>
            </a:r>
            <a:r>
              <a:rPr lang="de-DE" sz="1800" b="1" dirty="0">
                <a:solidFill>
                  <a:srgbClr val="0000FF"/>
                </a:solidFill>
                <a:latin typeface="Courier New" panose="02070309020205020404" pitchFamily="49" charset="0"/>
              </a:rPr>
              <a:t> :</a:t>
            </a:r>
            <a:r>
              <a:rPr lang="de-DE" sz="1800" b="1" dirty="0" err="1">
                <a:solidFill>
                  <a:srgbClr val="000000"/>
                </a:solidFill>
                <a:latin typeface="Courier New" panose="02070309020205020404" pitchFamily="49" charset="0"/>
              </a:rPr>
              <a:t>lt_customers</a:t>
            </a:r>
            <a:r>
              <a:rPr lang="de-DE" sz="1800" b="1" dirty="0">
                <a:solidFill>
                  <a:srgbClr val="000000"/>
                </a:solidFill>
                <a:latin typeface="Courier New" panose="02070309020205020404" pitchFamily="49" charset="0"/>
              </a:rPr>
              <a:t> …</a:t>
            </a:r>
          </a:p>
          <a:p>
            <a:r>
              <a:rPr lang="en-US" sz="1800" b="1" dirty="0">
                <a:solidFill>
                  <a:srgbClr val="0000FF"/>
                </a:solidFill>
                <a:latin typeface="Courier New" panose="02070309020205020404" pitchFamily="49" charset="0"/>
              </a:rPr>
              <a:t>ENDMETHOD.</a:t>
            </a:r>
          </a:p>
        </p:txBody>
      </p:sp>
    </p:spTree>
    <p:extLst>
      <p:ext uri="{BB962C8B-B14F-4D97-AF65-F5344CB8AC3E}">
        <p14:creationId xmlns:p14="http://schemas.microsoft.com/office/powerpoint/2010/main" val="4018322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7</a:t>
            </a:r>
            <a:endParaRPr lang="en-US" sz="3600" b="1" dirty="0">
              <a:latin typeface="Cooper Black" panose="0208090404030B020404" pitchFamily="18" charset="0"/>
            </a:endParaRPr>
          </a:p>
        </p:txBody>
      </p:sp>
      <p:sp>
        <p:nvSpPr>
          <p:cNvPr id="8" name="Rectangle 7"/>
          <p:cNvSpPr/>
          <p:nvPr/>
        </p:nvSpPr>
        <p:spPr>
          <a:xfrm>
            <a:off x="463826" y="1084224"/>
            <a:ext cx="9819861" cy="400110"/>
          </a:xfrm>
          <a:prstGeom prst="rect">
            <a:avLst/>
          </a:prstGeom>
        </p:spPr>
        <p:txBody>
          <a:bodyPr wrap="square">
            <a:spAutoFit/>
          </a:bodyPr>
          <a:lstStyle/>
          <a:p>
            <a:r>
              <a:rPr lang="en-US" sz="2000" dirty="0" smtClean="0">
                <a:hlinkClick r:id="rId4"/>
              </a:rPr>
              <a:t>ABAP Manage Data Procedure Code </a:t>
            </a:r>
            <a:endParaRPr lang="en-US" sz="2000" dirty="0"/>
          </a:p>
        </p:txBody>
      </p:sp>
    </p:spTree>
    <p:extLst>
      <p:ext uri="{BB962C8B-B14F-4D97-AF65-F5344CB8AC3E}">
        <p14:creationId xmlns:p14="http://schemas.microsoft.com/office/powerpoint/2010/main" val="2127287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01" y="964272"/>
            <a:ext cx="7453313" cy="4655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5</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4801314"/>
          </a:xfrm>
          <a:prstGeom prst="rect">
            <a:avLst/>
          </a:prstGeom>
          <a:noFill/>
        </p:spPr>
        <p:txBody>
          <a:bodyPr wrap="square" rtlCol="0">
            <a:spAutoFit/>
          </a:bodyPr>
          <a:lstStyle/>
          <a:p>
            <a:pPr marL="285750" lvl="0" indent="-285750">
              <a:buFont typeface="Arial" panose="020B0604020202020204" pitchFamily="34" charset="0"/>
              <a:buChar char="•"/>
            </a:pPr>
            <a:r>
              <a:rPr lang="en-US" i="1" dirty="0"/>
              <a:t>Describing Data Objects in SQL Script ( Variables )</a:t>
            </a:r>
          </a:p>
          <a:p>
            <a:pPr marL="895243" lvl="1" indent="-285750">
              <a:buFont typeface="Wingdings" panose="05000000000000000000" pitchFamily="2" charset="2"/>
              <a:buChar char="Ø"/>
            </a:pPr>
            <a:r>
              <a:rPr lang="en-US" i="1" dirty="0"/>
              <a:t>Scalar </a:t>
            </a:r>
          </a:p>
          <a:p>
            <a:pPr marL="895243" lvl="1" indent="-285750">
              <a:buFont typeface="Wingdings" panose="05000000000000000000" pitchFamily="2" charset="2"/>
              <a:buChar char="Ø"/>
            </a:pPr>
            <a:r>
              <a:rPr lang="en-US" i="1" dirty="0"/>
              <a:t>Array</a:t>
            </a:r>
          </a:p>
          <a:p>
            <a:pPr marL="895243" lvl="1" indent="-285750">
              <a:buFont typeface="Wingdings" panose="05000000000000000000" pitchFamily="2" charset="2"/>
              <a:buChar char="Ø"/>
            </a:pPr>
            <a:r>
              <a:rPr lang="en-US" i="1" dirty="0"/>
              <a:t>Tables</a:t>
            </a:r>
          </a:p>
          <a:p>
            <a:pPr marL="285750" lvl="0" indent="-285750">
              <a:buFont typeface="Arial" panose="020B0604020202020204" pitchFamily="34" charset="0"/>
              <a:buChar char="•"/>
            </a:pPr>
            <a:r>
              <a:rPr lang="en-US" i="1" dirty="0"/>
              <a:t>Concept of  Procedure</a:t>
            </a:r>
          </a:p>
          <a:p>
            <a:pPr marL="895243" lvl="1" indent="-285750">
              <a:buFont typeface="Wingdings" panose="05000000000000000000" pitchFamily="2" charset="2"/>
              <a:buChar char="Ø"/>
            </a:pPr>
            <a:r>
              <a:rPr lang="en-US" i="1" dirty="0"/>
              <a:t>Create Procedure </a:t>
            </a:r>
          </a:p>
          <a:p>
            <a:pPr marL="895243" lvl="1" indent="-285750">
              <a:buFont typeface="Wingdings" panose="05000000000000000000" pitchFamily="2" charset="2"/>
              <a:buChar char="Ø"/>
            </a:pPr>
            <a:r>
              <a:rPr lang="en-US" i="1" dirty="0"/>
              <a:t>Update Procedure</a:t>
            </a:r>
          </a:p>
          <a:p>
            <a:pPr marL="895243" lvl="1" indent="-285750">
              <a:buFont typeface="Wingdings" panose="05000000000000000000" pitchFamily="2" charset="2"/>
              <a:buChar char="Ø"/>
            </a:pPr>
            <a:r>
              <a:rPr lang="en-US" i="1" dirty="0"/>
              <a:t>Delete Procedure</a:t>
            </a:r>
          </a:p>
          <a:p>
            <a:pPr marL="285750" lvl="0" indent="-285750">
              <a:buFont typeface="Arial" panose="020B0604020202020204" pitchFamily="34" charset="0"/>
              <a:buChar char="•"/>
            </a:pPr>
            <a:r>
              <a:rPr lang="en-US" i="1" dirty="0"/>
              <a:t>Concept of  Cursor</a:t>
            </a:r>
          </a:p>
          <a:p>
            <a:pPr marL="895243" lvl="1" indent="-285750">
              <a:buFont typeface="Wingdings" panose="05000000000000000000" pitchFamily="2" charset="2"/>
              <a:buChar char="Ø"/>
            </a:pPr>
            <a:r>
              <a:rPr lang="en-US" i="1" dirty="0"/>
              <a:t>Implicit</a:t>
            </a:r>
          </a:p>
          <a:p>
            <a:pPr marL="895243" lvl="1" indent="-285750">
              <a:buFont typeface="Wingdings" panose="05000000000000000000" pitchFamily="2" charset="2"/>
              <a:buChar char="Ø"/>
            </a:pPr>
            <a:r>
              <a:rPr lang="en-US" i="1" dirty="0"/>
              <a:t>Explicit</a:t>
            </a:r>
          </a:p>
          <a:p>
            <a:pPr marL="285750" lvl="0" indent="-285750">
              <a:buFont typeface="Arial" panose="020B0604020202020204" pitchFamily="34" charset="0"/>
              <a:buChar char="•"/>
            </a:pPr>
            <a:r>
              <a:rPr lang="en-US" i="1" dirty="0"/>
              <a:t>Making Procedure with parameters</a:t>
            </a:r>
          </a:p>
          <a:p>
            <a:pPr marL="285750" lvl="0" indent="-285750">
              <a:buFont typeface="Arial" panose="020B0604020202020204" pitchFamily="34" charset="0"/>
              <a:buChar char="•"/>
            </a:pPr>
            <a:r>
              <a:rPr lang="en-US" i="1" dirty="0"/>
              <a:t>Making Anonymous Block in HANA Database</a:t>
            </a:r>
          </a:p>
          <a:p>
            <a:pPr marL="285750" lvl="0" indent="-285750">
              <a:buFont typeface="Arial" panose="020B0604020202020204" pitchFamily="34" charset="0"/>
              <a:buChar char="•"/>
            </a:pPr>
            <a:r>
              <a:rPr lang="en-US" i="1" dirty="0"/>
              <a:t>Describing User Defined Function with HANADB</a:t>
            </a:r>
          </a:p>
          <a:p>
            <a:pPr marL="285750" lvl="0" indent="-285750">
              <a:buFont typeface="Arial" panose="020B0604020202020204" pitchFamily="34" charset="0"/>
              <a:buChar char="•"/>
            </a:pPr>
            <a:r>
              <a:rPr lang="en-US" i="1" dirty="0"/>
              <a:t>Reuse Function for SQL queries</a:t>
            </a:r>
          </a:p>
          <a:p>
            <a:r>
              <a:rPr lang="en-US" b="1" dirty="0"/>
              <a:t> </a:t>
            </a:r>
            <a:endParaRPr lang="en-US" dirty="0"/>
          </a:p>
          <a:p>
            <a:r>
              <a:rPr lang="en-US" i="1" dirty="0"/>
              <a:t>--Break--</a:t>
            </a:r>
            <a:endParaRPr lang="en-US" sz="1600" i="1"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Agenda - Day 5</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1101377"/>
            <a:ext cx="6096000" cy="2031325"/>
          </a:xfrm>
          <a:prstGeom prst="rect">
            <a:avLst/>
          </a:prstGeom>
        </p:spPr>
        <p:txBody>
          <a:bodyPr>
            <a:spAutoFit/>
          </a:bodyPr>
          <a:lstStyle/>
          <a:p>
            <a:pPr marL="285750" lvl="0" indent="-285750">
              <a:buFont typeface="Arial" panose="020B0604020202020204" pitchFamily="34" charset="0"/>
              <a:buChar char="•"/>
            </a:pPr>
            <a:r>
              <a:rPr lang="en-US" i="1" dirty="0"/>
              <a:t>What is AMDP</a:t>
            </a:r>
          </a:p>
          <a:p>
            <a:pPr marL="895243" lvl="1" indent="-285750">
              <a:buFont typeface="Wingdings" panose="05000000000000000000" pitchFamily="2" charset="2"/>
              <a:buChar char="Ø"/>
            </a:pPr>
            <a:r>
              <a:rPr lang="en-US" i="1" dirty="0"/>
              <a:t>Introduction  of  AMDP</a:t>
            </a:r>
          </a:p>
          <a:p>
            <a:pPr marL="895243" lvl="1" indent="-285750">
              <a:buFont typeface="Wingdings" panose="05000000000000000000" pitchFamily="2" charset="2"/>
              <a:buChar char="Ø"/>
            </a:pPr>
            <a:r>
              <a:rPr lang="en-US" i="1" dirty="0"/>
              <a:t>Implementation of  AMDP</a:t>
            </a:r>
          </a:p>
          <a:p>
            <a:pPr marL="285750" lvl="0" indent="-285750">
              <a:buFont typeface="Arial" panose="020B0604020202020204" pitchFamily="34" charset="0"/>
              <a:buChar char="•"/>
            </a:pPr>
            <a:r>
              <a:rPr lang="en-US" i="1" dirty="0"/>
              <a:t>Why we use AMDP</a:t>
            </a:r>
          </a:p>
          <a:p>
            <a:pPr marL="285750" lvl="0" indent="-285750">
              <a:buFont typeface="Arial" panose="020B0604020202020204" pitchFamily="34" charset="0"/>
              <a:buChar char="•"/>
            </a:pPr>
            <a:r>
              <a:rPr lang="en-US" i="1" dirty="0"/>
              <a:t>Describing Rules for AMDP</a:t>
            </a:r>
          </a:p>
          <a:p>
            <a:pPr marL="285750" lvl="0" indent="-285750">
              <a:buFont typeface="Arial" panose="020B0604020202020204" pitchFamily="34" charset="0"/>
              <a:buChar char="•"/>
            </a:pPr>
            <a:r>
              <a:rPr lang="en-US" i="1" dirty="0"/>
              <a:t>Describing New way to Create Structure </a:t>
            </a:r>
          </a:p>
          <a:p>
            <a:pPr marL="285750" lvl="0" indent="-285750">
              <a:buFont typeface="Arial" panose="020B0604020202020204" pitchFamily="34" charset="0"/>
              <a:buChar char="•"/>
            </a:pPr>
            <a:r>
              <a:rPr lang="en-US" i="1" dirty="0"/>
              <a:t>Create AMDP for Consume SQL Script in ADT </a:t>
            </a:r>
          </a:p>
        </p:txBody>
      </p:sp>
      <p:pic>
        <p:nvPicPr>
          <p:cNvPr id="2052" name="Picture 4" descr="Agenda list icon Royalty Free Vector Image - VectorStock"/>
          <p:cNvPicPr>
            <a:picLocks noChangeAspect="1" noChangeArrowheads="1"/>
          </p:cNvPicPr>
          <p:nvPr/>
        </p:nvPicPr>
        <p:blipFill rotWithShape="1">
          <a:blip r:embed="rId3">
            <a:extLst>
              <a:ext uri="{28A0092B-C50C-407E-A947-70E740481C1C}">
                <a14:useLocalDpi xmlns:a14="http://schemas.microsoft.com/office/drawing/2010/main" val="0"/>
              </a:ext>
            </a:extLst>
          </a:blip>
          <a:srcRect b="7764"/>
          <a:stretch/>
        </p:blipFill>
        <p:spPr bwMode="auto">
          <a:xfrm>
            <a:off x="6688919" y="651274"/>
            <a:ext cx="4790440" cy="506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Data Objects in SQL Script ( Variables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a16="http://schemas.microsoft.com/office/drawing/2014/main" xmlns=""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a16="http://schemas.microsoft.com/office/drawing/2014/main" xmlns=""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a16="http://schemas.microsoft.com/office/drawing/2014/main" xmlns=""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a16="http://schemas.microsoft.com/office/drawing/2014/main" xmlns=""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a16="http://schemas.microsoft.com/office/drawing/2014/main" xmlns=""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a16="http://schemas.microsoft.com/office/drawing/2014/main" xmlns=""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a16="http://schemas.microsoft.com/office/drawing/2014/main" xmlns=""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a:t>
            </a:r>
            <a:r>
              <a:rPr lang="en-US" sz="1600" dirty="0" smtClean="0">
                <a:latin typeface="Open Sans" panose="020B0606030504020204"/>
              </a:rPr>
              <a:t>CLOB</a:t>
            </a:r>
            <a:r>
              <a:rPr lang="en-IN" sz="1600" dirty="0">
                <a:solidFill>
                  <a:schemeClr val="tx1">
                    <a:lumMod val="65000"/>
                    <a:lumOff val="35000"/>
                  </a:schemeClr>
                </a:solidFill>
                <a:latin typeface="Open Sans" panose="020B0606030504020204"/>
              </a:rPr>
              <a:t>.</a:t>
            </a:r>
            <a:endParaRPr lang="en-US" sz="1600" dirty="0" smtClean="0">
              <a:latin typeface="Open Sans" panose="020B0606030504020204"/>
            </a:endParaRPr>
          </a:p>
        </p:txBody>
      </p:sp>
      <p:sp>
        <p:nvSpPr>
          <p:cNvPr id="116" name="Oval 115">
            <a:extLst>
              <a:ext uri="{FF2B5EF4-FFF2-40B4-BE49-F238E27FC236}">
                <a16:creationId xmlns:a16="http://schemas.microsoft.com/office/drawing/2014/main" xmlns="" id="{D5FDF8F0-2D61-432C-BC9E-3964EEE4C567}"/>
              </a:ext>
            </a:extLst>
          </p:cNvPr>
          <p:cNvSpPr/>
          <p:nvPr/>
        </p:nvSpPr>
        <p:spPr>
          <a:xfrm>
            <a:off x="1227187" y="2411100"/>
            <a:ext cx="1546626"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latin typeface="Open Sans" panose="020B0606030504020204" pitchFamily="34" charset="0"/>
                <a:ea typeface="Open Sans" panose="020B0606030504020204" pitchFamily="34" charset="0"/>
                <a:cs typeface="Open Sans" panose="020B0606030504020204" pitchFamily="34" charset="0"/>
              </a:rPr>
              <a:t>Scaler</a:t>
            </a:r>
            <a:endParaRPr lang="en-IN" sz="2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8" name="Rectangle 117">
            <a:extLst>
              <a:ext uri="{FF2B5EF4-FFF2-40B4-BE49-F238E27FC236}">
                <a16:creationId xmlns:a16="http://schemas.microsoft.com/office/drawing/2014/main" xmlns=""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endPar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21" name="Straight Connector 120">
            <a:extLst>
              <a:ext uri="{FF2B5EF4-FFF2-40B4-BE49-F238E27FC236}">
                <a16:creationId xmlns:a16="http://schemas.microsoft.com/office/drawing/2014/main" xmlns=""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xmlns=""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a:t>
            </a:r>
            <a:r>
              <a:rPr lang="en-US" sz="1600" dirty="0" smtClean="0">
                <a:latin typeface="Open Sans" panose="020B0606030504020204"/>
              </a:rPr>
              <a:t>type</a:t>
            </a:r>
            <a:endParaRPr lang="en-US" sz="1600" dirty="0">
              <a:latin typeface="Open Sans" panose="020B0606030504020204"/>
            </a:endParaRPr>
          </a:p>
          <a:p>
            <a:r>
              <a:rPr lang="en-US" sz="1600" dirty="0">
                <a:latin typeface="Open Sans" panose="020B0606030504020204"/>
              </a:rPr>
              <a:t>DECLARE arr datatype ARRAY;</a:t>
            </a:r>
          </a:p>
        </p:txBody>
      </p:sp>
      <p:sp>
        <p:nvSpPr>
          <p:cNvPr id="136" name="Rectangle 135">
            <a:extLst>
              <a:ext uri="{FF2B5EF4-FFF2-40B4-BE49-F238E27FC236}">
                <a16:creationId xmlns:a16="http://schemas.microsoft.com/office/drawing/2014/main" xmlns=""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endPar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Oval 136">
            <a:extLst>
              <a:ext uri="{FF2B5EF4-FFF2-40B4-BE49-F238E27FC236}">
                <a16:creationId xmlns:a16="http://schemas.microsoft.com/office/drawing/2014/main" xmlns="" id="{D5FDF8F0-2D61-432C-BC9E-3964EEE4C567}"/>
              </a:ext>
            </a:extLst>
          </p:cNvPr>
          <p:cNvSpPr/>
          <p:nvPr/>
        </p:nvSpPr>
        <p:spPr>
          <a:xfrm>
            <a:off x="5487761" y="933482"/>
            <a:ext cx="1546626"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latin typeface="Open Sans" panose="020B0606030504020204" pitchFamily="34" charset="0"/>
                <a:ea typeface="Open Sans" panose="020B0606030504020204" pitchFamily="34" charset="0"/>
                <a:cs typeface="Open Sans" panose="020B0606030504020204" pitchFamily="34" charset="0"/>
              </a:rPr>
              <a:t>Array</a:t>
            </a:r>
            <a:endParaRPr lang="en-IN" sz="2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8" name="Oval 137">
            <a:extLst>
              <a:ext uri="{FF2B5EF4-FFF2-40B4-BE49-F238E27FC236}">
                <a16:creationId xmlns:a16="http://schemas.microsoft.com/office/drawing/2014/main" xmlns="" id="{D5FDF8F0-2D61-432C-BC9E-3964EEE4C567}"/>
              </a:ext>
            </a:extLst>
          </p:cNvPr>
          <p:cNvSpPr/>
          <p:nvPr/>
        </p:nvSpPr>
        <p:spPr>
          <a:xfrm>
            <a:off x="9509798" y="2464106"/>
            <a:ext cx="1546626"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latin typeface="Open Sans" panose="020B0606030504020204" pitchFamily="34" charset="0"/>
                <a:ea typeface="Open Sans" panose="020B0606030504020204" pitchFamily="34" charset="0"/>
                <a:cs typeface="Open Sans" panose="020B0606030504020204" pitchFamily="34" charset="0"/>
              </a:rPr>
              <a:t>Table Type</a:t>
            </a:r>
            <a:endParaRPr lang="en-IN" sz="2800"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75" name="Group 174">
            <a:extLst>
              <a:ext uri="{FF2B5EF4-FFF2-40B4-BE49-F238E27FC236}">
                <a16:creationId xmlns:a16="http://schemas.microsoft.com/office/drawing/2014/main" xmlns=""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a16="http://schemas.microsoft.com/office/drawing/2014/main" xmlns=""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a16="http://schemas.microsoft.com/office/drawing/2014/main" xmlns=""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a16="http://schemas.microsoft.com/office/drawing/2014/main" xmlns=""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a16="http://schemas.microsoft.com/office/drawing/2014/main" xmlns=""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a16="http://schemas.microsoft.com/office/drawing/2014/main" xmlns=""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a16="http://schemas.microsoft.com/office/drawing/2014/main" xmlns=""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27802"/>
            <a:ext cx="11436625" cy="1477328"/>
          </a:xfrm>
          <a:prstGeom prst="rect">
            <a:avLst/>
          </a:prstGeom>
        </p:spPr>
        <p:txBody>
          <a:bodyPr wrap="square">
            <a:spAutoFit/>
          </a:bodyPr>
          <a:lstStyle/>
          <a:p>
            <a:r>
              <a:rPr lang="en-US" dirty="0">
                <a:solidFill>
                  <a:srgbClr val="222222"/>
                </a:solidFill>
                <a:latin typeface="Source Sans Pro"/>
              </a:rPr>
              <a:t>A procedure is a unit/module that perform a specific task. This procedure can be combined to form larger programs. This basically forms the 'Modular Design'. A procedure can be invoked by another procedure which is called the calling program</a:t>
            </a:r>
            <a:r>
              <a:rPr lang="en-US" dirty="0" smtClean="0">
                <a:solidFill>
                  <a:srgbClr val="222222"/>
                </a:solidFill>
                <a:latin typeface="Source Sans Pro"/>
              </a:rPr>
              <a:t>.</a:t>
            </a:r>
          </a:p>
          <a:p>
            <a:r>
              <a:rPr lang="en-US" dirty="0"/>
              <a:t>Procedures are re-useable processing block with a specific sequence of data transformation. The procedure can have multi-input/output parameters. The procedure can be created as read-only or read-write.</a:t>
            </a:r>
          </a:p>
        </p:txBody>
      </p:sp>
      <p:pic>
        <p:nvPicPr>
          <p:cNvPr id="5" name="Picture 4"/>
          <p:cNvPicPr>
            <a:picLocks noChangeAspect="1"/>
          </p:cNvPicPr>
          <p:nvPr/>
        </p:nvPicPr>
        <p:blipFill>
          <a:blip r:embed="rId3"/>
          <a:stretch>
            <a:fillRect/>
          </a:stretch>
        </p:blipFill>
        <p:spPr>
          <a:xfrm>
            <a:off x="645233" y="3028701"/>
            <a:ext cx="8342857" cy="3314286"/>
          </a:xfrm>
          <a:prstGeom prst="rect">
            <a:avLst/>
          </a:prstGeom>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Cursor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318053" y="927802"/>
            <a:ext cx="11436625" cy="4801314"/>
          </a:xfrm>
          <a:prstGeom prst="rect">
            <a:avLst/>
          </a:prstGeom>
        </p:spPr>
        <p:txBody>
          <a:bodyPr wrap="square">
            <a:spAutoFit/>
          </a:bodyPr>
          <a:lstStyle/>
          <a:p>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a:t>
            </a:r>
            <a:r>
              <a:rPr lang="en-US" dirty="0" smtClean="0"/>
              <a:t> </a:t>
            </a:r>
            <a:r>
              <a:rPr lang="en-US" dirty="0"/>
              <a:t>The </a:t>
            </a:r>
            <a:r>
              <a:rPr lang="en-US" b="1" dirty="0"/>
              <a:t>cursor</a:t>
            </a:r>
            <a:r>
              <a:rPr lang="en-US" dirty="0"/>
              <a:t> provides the functionality to iterate through a query result row-by-row</a:t>
            </a:r>
            <a:r>
              <a:rPr lang="en-US" dirty="0" smtClean="0"/>
              <a:t>.</a:t>
            </a:r>
          </a:p>
          <a:p>
            <a:endParaRPr lang="en-US" dirty="0"/>
          </a:p>
          <a:p>
            <a:r>
              <a:rPr lang="en-US" dirty="0"/>
              <a:t>You can name a cursor so that it could be referred to in a program to fetch and process the rows returned by the SQL statement, one at a time. </a:t>
            </a:r>
            <a:endParaRPr lang="en-US" dirty="0" smtClean="0"/>
          </a:p>
          <a:p>
            <a:r>
              <a:rPr lang="en-US" dirty="0" smtClean="0"/>
              <a:t>There </a:t>
            </a:r>
            <a:r>
              <a:rPr lang="en-US" dirty="0"/>
              <a:t>are two types of cursors −</a:t>
            </a:r>
          </a:p>
          <a:p>
            <a:pPr marL="742950" lvl="1" indent="-285750">
              <a:buFont typeface="Wingdings" panose="05000000000000000000" pitchFamily="2" charset="2"/>
              <a:buChar char="v"/>
            </a:pPr>
            <a:r>
              <a:rPr lang="en-US" dirty="0"/>
              <a:t>Implicit cursors</a:t>
            </a:r>
          </a:p>
          <a:p>
            <a:pPr marL="742950" lvl="1" indent="-285750">
              <a:buFont typeface="Wingdings" panose="05000000000000000000" pitchFamily="2" charset="2"/>
              <a:buChar char="v"/>
            </a:pPr>
            <a:r>
              <a:rPr lang="en-US" dirty="0"/>
              <a:t>Explicit cursors</a:t>
            </a:r>
          </a:p>
          <a:p>
            <a:endParaRPr lang="en-US" dirty="0" smtClean="0"/>
          </a:p>
          <a:p>
            <a:r>
              <a:rPr lang="en-US" dirty="0"/>
              <a:t>A cursor is assigned to a query. We can traverse over record by record. </a:t>
            </a:r>
          </a:p>
          <a:p>
            <a:r>
              <a:rPr lang="en-US" dirty="0"/>
              <a:t>Steps:</a:t>
            </a:r>
          </a:p>
          <a:p>
            <a:pPr marL="742950" lvl="1" indent="-285750">
              <a:buFont typeface="Wingdings" panose="05000000000000000000" pitchFamily="2" charset="2"/>
              <a:buChar char="§"/>
            </a:pPr>
            <a:r>
              <a:rPr lang="en-US" dirty="0"/>
              <a:t>Declare</a:t>
            </a:r>
          </a:p>
          <a:p>
            <a:pPr marL="742950" lvl="1" indent="-285750">
              <a:buFont typeface="Wingdings" panose="05000000000000000000" pitchFamily="2" charset="2"/>
              <a:buChar char="§"/>
            </a:pPr>
            <a:r>
              <a:rPr lang="en-US" dirty="0"/>
              <a:t>Open </a:t>
            </a:r>
          </a:p>
          <a:p>
            <a:pPr marL="742950" lvl="1" indent="-285750">
              <a:buFont typeface="Wingdings" panose="05000000000000000000" pitchFamily="2" charset="2"/>
              <a:buChar char="§"/>
            </a:pPr>
            <a:r>
              <a:rPr lang="en-US" dirty="0"/>
              <a:t>Fetch</a:t>
            </a:r>
          </a:p>
          <a:p>
            <a:pPr marL="742950" lvl="1" indent="-285750">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5 </a:t>
            </a:r>
          </a:p>
          <a:p>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91550" y="1084224"/>
            <a:ext cx="9819861" cy="400110"/>
          </a:xfrm>
          <a:prstGeom prst="rect">
            <a:avLst/>
          </a:prstGeom>
        </p:spPr>
        <p:txBody>
          <a:bodyPr wrap="square">
            <a:spAutoFit/>
          </a:bodyPr>
          <a:lstStyle/>
          <a:p>
            <a:r>
              <a:rPr lang="en-US" sz="2000" dirty="0" smtClean="0">
                <a:hlinkClick r:id="rId4"/>
              </a:rPr>
              <a:t>SQL Script Basics </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6367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Anonymous Block in HANA</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322552" y="963487"/>
            <a:ext cx="11900954" cy="923330"/>
          </a:xfrm>
          <a:prstGeom prst="rect">
            <a:avLst/>
          </a:prstGeom>
          <a:noFill/>
        </p:spPr>
        <p:txBody>
          <a:bodyPr wrap="square" rtlCol="0">
            <a:spAutoFit/>
          </a:bodyPr>
          <a:lstStyle/>
          <a:p>
            <a:r>
              <a:rPr lang="en-US" dirty="0"/>
              <a:t>An </a:t>
            </a:r>
            <a:r>
              <a:rPr lang="en-US" b="1" dirty="0"/>
              <a:t>anonymous block</a:t>
            </a:r>
            <a:r>
              <a:rPr lang="en-US" dirty="0"/>
              <a:t> is an executable DML statement which can contain imperative or declarative statements and is </a:t>
            </a:r>
            <a:endParaRPr lang="en-US" dirty="0" smtClean="0"/>
          </a:p>
          <a:p>
            <a:r>
              <a:rPr lang="en-US" dirty="0" smtClean="0"/>
              <a:t>defined </a:t>
            </a:r>
            <a:r>
              <a:rPr lang="en-US" dirty="0"/>
              <a:t>and executed in a single step</a:t>
            </a:r>
            <a:r>
              <a:rPr lang="en-US" dirty="0" smtClean="0"/>
              <a:t>.</a:t>
            </a:r>
          </a:p>
          <a:p>
            <a:r>
              <a:rPr lang="en-US" dirty="0" smtClean="0"/>
              <a:t> </a:t>
            </a:r>
            <a:r>
              <a:rPr lang="en-US" dirty="0"/>
              <a:t>All SQLScript statements, supported in procedures, are also supported in </a:t>
            </a:r>
            <a:r>
              <a:rPr lang="en-US" b="1" dirty="0"/>
              <a:t>anonymous blocks</a:t>
            </a:r>
            <a:r>
              <a:rPr lang="en-US" dirty="0"/>
              <a:t>.</a:t>
            </a:r>
          </a:p>
        </p:txBody>
      </p:sp>
      <p:pic>
        <p:nvPicPr>
          <p:cNvPr id="2050" name="Picture 2" descr="SAP HANA Academy - SAP HANA SQLScript: Anonymous Blocks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040" y="2392801"/>
            <a:ext cx="7437120" cy="418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12033" y="2305879"/>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193772"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6</a:t>
            </a:r>
          </a:p>
          <a:p>
            <a:r>
              <a:rPr lang="en-US" sz="3600" b="1" dirty="0" smtClean="0">
                <a:latin typeface="Cooper Black" panose="0208090404030B020404" pitchFamily="18" charset="0"/>
              </a:rPr>
              <a: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91550" y="1084224"/>
            <a:ext cx="9819861" cy="400110"/>
          </a:xfrm>
          <a:prstGeom prst="rect">
            <a:avLst/>
          </a:prstGeom>
        </p:spPr>
        <p:txBody>
          <a:bodyPr wrap="square">
            <a:spAutoFit/>
          </a:bodyPr>
          <a:lstStyle/>
          <a:p>
            <a:r>
              <a:rPr lang="en-US" sz="2000" dirty="0" smtClean="0">
                <a:hlinkClick r:id="rId6"/>
              </a:rPr>
              <a:t>OIA Scenario Using SQL Script Advance </a:t>
            </a:r>
            <a:endParaRPr lang="en-US" sz="2000" dirty="0"/>
          </a:p>
        </p:txBody>
      </p:sp>
    </p:spTree>
    <p:extLst>
      <p:ext uri="{BB962C8B-B14F-4D97-AF65-F5344CB8AC3E}">
        <p14:creationId xmlns:p14="http://schemas.microsoft.com/office/powerpoint/2010/main" val="10019395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5965</TotalTime>
  <Words>1617</Words>
  <Application>Microsoft Office PowerPoint</Application>
  <PresentationFormat>Widescreen</PresentationFormat>
  <Paragraphs>214</Paragraphs>
  <Slides>22</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 Unicode MS</vt:lpstr>
      <vt:lpstr>Arial</vt:lpstr>
      <vt:lpstr>Calibri</vt:lpstr>
      <vt:lpstr>Calibri Light</vt:lpstr>
      <vt:lpstr>Candara</vt:lpstr>
      <vt:lpstr>Cooper Black</vt:lpstr>
      <vt:lpstr>Courier New</vt:lpstr>
      <vt:lpstr>Open Sans</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542</cp:revision>
  <dcterms:created xsi:type="dcterms:W3CDTF">2016-07-10T03:33:26Z</dcterms:created>
  <dcterms:modified xsi:type="dcterms:W3CDTF">2021-05-03T07:08:39Z</dcterms:modified>
</cp:coreProperties>
</file>